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6" r:id="rId6"/>
    <p:sldId id="261" r:id="rId7"/>
    <p:sldId id="262" r:id="rId8"/>
    <p:sldId id="280" r:id="rId9"/>
    <p:sldId id="264" r:id="rId10"/>
    <p:sldId id="268" r:id="rId11"/>
    <p:sldId id="269" r:id="rId12"/>
    <p:sldId id="271" r:id="rId13"/>
    <p:sldId id="283" r:id="rId14"/>
    <p:sldId id="282" r:id="rId15"/>
    <p:sldId id="281" r:id="rId16"/>
    <p:sldId id="274" r:id="rId17"/>
    <p:sldId id="275" r:id="rId18"/>
    <p:sldId id="276" r:id="rId19"/>
    <p:sldId id="277" r:id="rId20"/>
    <p:sldId id="278" r:id="rId21"/>
    <p:sldId id="279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r>
              <a:rPr lang="ru-RU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Уровень развития связной речи у детей подготовительной к школе группы</a:t>
            </a:r>
            <a:r>
              <a:rPr lang="ru-RU" sz="1800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МДОУ № 57</a:t>
            </a:r>
            <a:endParaRPr lang="ru-RU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8518518518518517E-2"/>
          <c:y val="0.13523138224829193"/>
          <c:w val="0.82372144454165452"/>
          <c:h val="0.8387875644859459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Уровень развития связной речи</c:v>
                </c:pt>
              </c:strCache>
            </c:strRef>
          </c:tx>
          <c:dLbls>
            <c:dLbl>
              <c:idx val="0"/>
              <c:layout>
                <c:manualLayout>
                  <c:x val="6.7109944590259554E-2"/>
                  <c:y val="-2.314035582109421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600" b="1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2E9-406E-AE24-002704D47551}"/>
                </c:ext>
              </c:extLst>
            </c:dLbl>
            <c:dLbl>
              <c:idx val="1"/>
              <c:layout>
                <c:manualLayout>
                  <c:x val="0.17254483814523172"/>
                  <c:y val="3.4148719026672004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600" b="1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2E9-406E-AE24-002704D47551}"/>
                </c:ext>
              </c:extLst>
            </c:dLbl>
            <c:dLbl>
              <c:idx val="2"/>
              <c:layout>
                <c:manualLayout>
                  <c:x val="-4.8195052007387967E-2"/>
                  <c:y val="-2.500216082578834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600" b="1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2E9-406E-AE24-002704D4755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3"/>
                <c:pt idx="0">
                  <c:v>Высокий</c:v>
                </c:pt>
                <c:pt idx="1">
                  <c:v>Средний</c:v>
                </c:pt>
                <c:pt idx="2">
                  <c:v>Низкий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3"/>
                <c:pt idx="0">
                  <c:v>0.05</c:v>
                </c:pt>
                <c:pt idx="1">
                  <c:v>0.8</c:v>
                </c:pt>
                <c:pt idx="2">
                  <c:v>0.15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E74-4655-B23E-A379B8B5B2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>
            <a:defRPr sz="1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3.wdp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7" Type="http://schemas.microsoft.com/office/2007/relationships/hdphoto" Target="../media/hdphoto16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15.wdp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88641"/>
            <a:ext cx="7772400" cy="792087"/>
          </a:xfrm>
        </p:spPr>
        <p:txBody>
          <a:bodyPr>
            <a:normAutofit/>
          </a:bodyPr>
          <a:lstStyle/>
          <a:p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Муниципальное дошкольное образовательное учреждение </a:t>
            </a:r>
            <a:b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«Детский 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сад Рябинка»</a:t>
            </a: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628800"/>
            <a:ext cx="8568952" cy="504056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ru-RU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Совершенствование связной речи </a:t>
            </a:r>
          </a:p>
          <a:p>
            <a:pPr>
              <a:lnSpc>
                <a:spcPct val="120000"/>
              </a:lnSpc>
            </a:pPr>
            <a:r>
              <a:rPr lang="ru-RU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детей старшего дошкольного возраста </a:t>
            </a:r>
          </a:p>
          <a:p>
            <a:pPr>
              <a:lnSpc>
                <a:spcPct val="120000"/>
              </a:lnSpc>
            </a:pPr>
            <a:r>
              <a:rPr lang="ru-RU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тяжелыми нарушениями речи </a:t>
            </a:r>
          </a:p>
          <a:p>
            <a:pPr>
              <a:lnSpc>
                <a:spcPct val="120000"/>
              </a:lnSpc>
            </a:pPr>
            <a:r>
              <a:rPr lang="ru-RU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посредством реализации проекта                                                  «Раз словечко, два словечко…»</a:t>
            </a:r>
          </a:p>
          <a:p>
            <a:pPr algn="r"/>
            <a:endParaRPr lang="ru-RU" sz="2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endParaRPr lang="ru-RU" sz="1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ru-RU" sz="14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Подготовила: </a:t>
            </a:r>
            <a:endParaRPr lang="ru-RU" sz="1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ru-RU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учитель –логопед Рожина </a:t>
            </a:r>
            <a:r>
              <a:rPr lang="ru-RU" sz="1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У.В</a:t>
            </a:r>
            <a:r>
              <a:rPr lang="ru-RU" sz="140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1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4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Тихвин, 2022</a:t>
            </a:r>
            <a:endParaRPr lang="ru-RU" sz="1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79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Пример пересказа по </a:t>
            </a:r>
            <a:r>
              <a:rPr lang="ru-RU" sz="33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мнемотаблице</a:t>
            </a:r>
            <a:endParaRPr lang="ru-RU" sz="33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«Осенью становится холодно, дует сильный ветер и часто идут дожди. Солнце светит, но не греет. Небо осенью серое, хмурое. Осенью листья на деревьях становятся разноцветными, высыхают               и опадают, и деревья остаются голыми. Люди ходят в лес собирать грибы…»</a:t>
            </a:r>
          </a:p>
          <a:p>
            <a:endParaRPr lang="ru-RU" sz="3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37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496944" cy="850106"/>
          </a:xfrm>
        </p:spPr>
        <p:txBody>
          <a:bodyPr>
            <a:noAutofit/>
          </a:bodyPr>
          <a:lstStyle/>
          <a:p>
            <a:r>
              <a:rPr lang="ru-RU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Фотофрагменты использования пособия «Колечки» при пересказе рассказа </a:t>
            </a:r>
            <a:br>
              <a:rPr lang="ru-RU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К.Д. Ушинского «Четыре желания»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96" t="24721" r="8454" b="22356"/>
          <a:stretch/>
        </p:blipFill>
        <p:spPr>
          <a:xfrm>
            <a:off x="251520" y="1628800"/>
            <a:ext cx="4112765" cy="2088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Объект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20" t="5085" r="7344" b="8475"/>
          <a:stretch/>
        </p:blipFill>
        <p:spPr>
          <a:xfrm>
            <a:off x="4932040" y="2276872"/>
            <a:ext cx="3312368" cy="43315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358966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000" dirty="0"/>
              <a:t>Рассказ по серии сюжетных картин                                  с собственной предысторией – «Кормушка»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406"/>
          <a:stretch/>
        </p:blipFill>
        <p:spPr>
          <a:xfrm>
            <a:off x="755576" y="1556792"/>
            <a:ext cx="7704856" cy="50039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59365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Пример рассказа ребенка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9918" y="1268760"/>
            <a:ext cx="8229600" cy="4525963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«Наступила зима. Таня и Ваня вышли погулять. На земле сидели грустные воробьи. Им было холодно и голодно. Таня предложила помочь птицам и сделать для них кормушку. Началась работа…»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2" t="20775" r="17965" b="5783"/>
          <a:stretch/>
        </p:blipFill>
        <p:spPr>
          <a:xfrm>
            <a:off x="1547664" y="2708919"/>
            <a:ext cx="5544616" cy="37767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62743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Рассказ с собственным продолжением</a:t>
            </a:r>
            <a:br>
              <a:rPr lang="ru-R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Г.А. </a:t>
            </a:r>
            <a:r>
              <a:rPr lang="ru-RU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Скребицкого</a:t>
            </a:r>
            <a:r>
              <a:rPr lang="ru-R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«Сказка о Весне»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00808"/>
            <a:ext cx="4833037" cy="39090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276872"/>
            <a:ext cx="3312368" cy="44164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52728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/>
              <a:t>Дети фантазируют и озвучивают свои версии концовки сказки: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«… Вдруг услышала Весна свист. Это был Ветер. «Ветер-ветерок, отнеси меня в северные края!» - попросила Весна. Ветер согласился: «Я тебя быстро принесу.» Обрадовалась Весна и полетела на Север. А там ее уже ждали. Прилетела она, поблагодарила Ветер. Тут начал таять снег, побежали ручьи, запели птицы, люди обрадовались приходу весны.»</a:t>
            </a:r>
          </a:p>
        </p:txBody>
      </p:sp>
    </p:spTree>
    <p:extLst>
      <p:ext uri="{BB962C8B-B14F-4D97-AF65-F5344CB8AC3E}">
        <p14:creationId xmlns:p14="http://schemas.microsoft.com/office/powerpoint/2010/main" val="331917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507288" cy="778098"/>
          </a:xfrm>
        </p:spPr>
        <p:txBody>
          <a:bodyPr>
            <a:normAutofit/>
          </a:bodyPr>
          <a:lstStyle/>
          <a:p>
            <a:r>
              <a:rPr lang="ru-RU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Блок-схема к сказке «Бременские музыканты»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3" t="11768" r="17512" b="7530"/>
          <a:stretch/>
        </p:blipFill>
        <p:spPr>
          <a:xfrm>
            <a:off x="971600" y="1424129"/>
            <a:ext cx="6336704" cy="48533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77847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568952" cy="778098"/>
          </a:xfrm>
        </p:spPr>
        <p:txBody>
          <a:bodyPr>
            <a:normAutofit fontScale="90000"/>
          </a:bodyPr>
          <a:lstStyle/>
          <a:p>
            <a:r>
              <a:rPr lang="ru-RU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Детские подсказки к рассказу В. Катаева «Грибы»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10" t="7652" r="8447" b="29281"/>
          <a:stretch/>
        </p:blipFill>
        <p:spPr>
          <a:xfrm>
            <a:off x="148274" y="2636912"/>
            <a:ext cx="4136574" cy="22273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8" t="1994" r="25250" b="4319"/>
          <a:stretch/>
        </p:blipFill>
        <p:spPr>
          <a:xfrm>
            <a:off x="4530716" y="1698376"/>
            <a:ext cx="4341348" cy="42509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98424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Драматизация русской народной сказки «Лиса и журавль»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0" t="16542" r="3463"/>
          <a:stretch/>
        </p:blipFill>
        <p:spPr>
          <a:xfrm>
            <a:off x="1403648" y="1700808"/>
            <a:ext cx="6264696" cy="41597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1601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143000"/>
          </a:xfrm>
        </p:spPr>
        <p:txBody>
          <a:bodyPr>
            <a:noAutofit/>
          </a:bodyPr>
          <a:lstStyle/>
          <a:p>
            <a:r>
              <a:rPr lang="ru-RU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Семейное чтение с последующим составлением наглядной модели к прочитанному произведению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15" t="10927" r="4762" b="6349"/>
          <a:stretch/>
        </p:blipFill>
        <p:spPr>
          <a:xfrm>
            <a:off x="5364088" y="2276872"/>
            <a:ext cx="3096344" cy="42465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Объект 6" descr="F:\Фото Яковлевы Чтение Белов.jpg"/>
          <p:cNvPicPr>
            <a:picLocks noGrp="1"/>
          </p:cNvPicPr>
          <p:nvPr>
            <p:ph idx="1"/>
          </p:nvPr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32" r="9484" b="19231"/>
          <a:stretch/>
        </p:blipFill>
        <p:spPr bwMode="auto">
          <a:xfrm>
            <a:off x="179512" y="1700808"/>
            <a:ext cx="4536504" cy="35505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78389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86610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Связная речь- это высшая форма речемыслительной деятельности, которая определяет уровень речевого и умственного развития ребенка</a:t>
            </a:r>
            <a:br>
              <a:rPr lang="ru-RU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89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Сборник детских пересказов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clrChange>
              <a:clrFrom>
                <a:srgbClr val="642300"/>
              </a:clrFrom>
              <a:clrTo>
                <a:srgbClr val="6423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14" y="764704"/>
            <a:ext cx="2870790" cy="38277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93" b="3226"/>
          <a:stretch/>
        </p:blipFill>
        <p:spPr>
          <a:xfrm>
            <a:off x="2123728" y="3305518"/>
            <a:ext cx="4311800" cy="32161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37" t="5703" r="2789"/>
          <a:stretch/>
        </p:blipFill>
        <p:spPr>
          <a:xfrm>
            <a:off x="5508104" y="908720"/>
            <a:ext cx="3250704" cy="4448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65943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36912"/>
            <a:ext cx="8229600" cy="1143000"/>
          </a:xfrm>
        </p:spPr>
        <p:txBody>
          <a:bodyPr>
            <a:normAutofit/>
          </a:bodyPr>
          <a:lstStyle/>
          <a:p>
            <a:r>
              <a:rPr lang="ru-RU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45887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88640"/>
            <a:ext cx="8568952" cy="640871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Цель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проекта - развитие связной речи детей старшего дошкольного возраста пересказа и составления рассказа                  по серии сюжетных картинок.</a:t>
            </a:r>
          </a:p>
          <a:p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ru-RU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Задачи: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Совершенствовать навык составления рассказов по серии сюжетных картин, в том числе, с описанием событий, предшествующих изображенному или последующих                      за изображенным событием.</a:t>
            </a:r>
          </a:p>
          <a:p>
            <a:pPr lvl="0"/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Совершенствовать навыки пересказа знакомых сказок                    и небольших рассказов.</a:t>
            </a:r>
          </a:p>
          <a:p>
            <a:pPr lvl="0"/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Расширять и активизировать словарный запас детей.</a:t>
            </a:r>
          </a:p>
          <a:p>
            <a:pPr lvl="0"/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Закреплять умение детей составлять план рассказа, посредством выделения главной мысли в каждой картинке;</a:t>
            </a:r>
          </a:p>
          <a:p>
            <a:pPr lvl="0"/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Развивать интерес к художественной литературе.</a:t>
            </a:r>
          </a:p>
          <a:p>
            <a:pPr lvl="0"/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Развивать чувство языка, обращать внимание детей                      на изобразительно-выразительные средства (образные слова             и выражения, эпитеты, сравнения.</a:t>
            </a:r>
          </a:p>
          <a:p>
            <a:pPr lvl="0"/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Развивать творческие способности у детей посредством творческих пересказов.</a:t>
            </a:r>
          </a:p>
          <a:p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70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4189200"/>
              </p:ext>
            </p:extLst>
          </p:nvPr>
        </p:nvGraphicFramePr>
        <p:xfrm>
          <a:off x="457200" y="260350"/>
          <a:ext cx="8229600" cy="58658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0748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Методическая литература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68760"/>
            <a:ext cx="2201292" cy="2935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836" y="3679212"/>
            <a:ext cx="2214246" cy="2952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545" y="1127978"/>
            <a:ext cx="2067694" cy="2756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361" y="3884903"/>
            <a:ext cx="2075952" cy="27679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16953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Библиотека </a:t>
            </a:r>
            <a:b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художественной литературы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700808"/>
            <a:ext cx="7116723" cy="47133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97865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784976" cy="778098"/>
          </a:xfrm>
        </p:spPr>
        <p:txBody>
          <a:bodyPr>
            <a:noAutofit/>
          </a:bodyPr>
          <a:lstStyle/>
          <a:p>
            <a:r>
              <a:rPr lang="ru-RU" sz="3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Картотека игр на развитие связной речи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43" y="1700808"/>
            <a:ext cx="4482196" cy="3168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356992"/>
            <a:ext cx="4619342" cy="32660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00464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3664"/>
            <a:ext cx="8229600" cy="525016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Тематическое планирование</a:t>
            </a:r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3707346"/>
              </p:ext>
            </p:extLst>
          </p:nvPr>
        </p:nvGraphicFramePr>
        <p:xfrm>
          <a:off x="611560" y="624140"/>
          <a:ext cx="8229600" cy="58712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574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77631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Период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Тема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Задачи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Методическое обеспечение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05990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3 неделя сентября</a:t>
                      </a: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Рассказывание по теме «Осень»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—учить детей отвечать на вопросы и задавать их;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—систематизировать знания детей  об осени  и осенних явлениях;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—активизировать словарь по данной теме;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—воспитывать у детей интерес к сезонным изменениям в природе.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Занятие</a:t>
                      </a:r>
                      <a:r>
                        <a:rPr lang="ru-RU" sz="1200" baseline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Гомзяк</a:t>
                      </a: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О.С. </a:t>
                      </a:r>
                      <a:r>
                        <a:rPr lang="ru-RU" sz="1200" baseline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</a:t>
                      </a: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Говорим   правильно.   Конспекты   занятий   по   развитию связной речи в подготовительной к школе </a:t>
                      </a:r>
                      <a:r>
                        <a:rPr lang="ru-RU" sz="12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логогруппе</a:t>
                      </a: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».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568708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4 неделя сентября</a:t>
                      </a: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Пересказ русской народной сказки «Мужик и медведь» с элементами драматизации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—учить детей составлять пересказ сказки, проявляя творческое воображение и артистизм;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—развивать у детей умение распространять предложения определениями;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—развивать мыслительную деятельность;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—расширять знания детей по теме;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—воспитывать у детей самоконтроль за речью.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Занятие 3.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Гомзяк</a:t>
                      </a: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О.С.</a:t>
                      </a:r>
                      <a:r>
                        <a:rPr lang="ru-RU" sz="1200" baseline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«</a:t>
                      </a: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Говорим   правильно.   Конспекты   занятий   по   развитию связной речи в</a:t>
                      </a:r>
                      <a:r>
                        <a:rPr lang="ru-RU" sz="1200" baseline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подготовительной к школе </a:t>
                      </a:r>
                      <a:r>
                        <a:rPr lang="ru-RU" sz="12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логогруппе</a:t>
                      </a: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».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935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1"/>
          </a:xfrm>
        </p:spPr>
        <p:txBody>
          <a:bodyPr>
            <a:normAutofit fontScale="90000"/>
          </a:bodyPr>
          <a:lstStyle/>
          <a:p>
            <a:r>
              <a:rPr lang="ru-RU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Мнемотаблица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06" y="1052736"/>
            <a:ext cx="7898477" cy="54726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Рисунок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276872"/>
            <a:ext cx="2304256" cy="1944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276872"/>
            <a:ext cx="2304256" cy="1944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276872"/>
            <a:ext cx="2304256" cy="1944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221088"/>
            <a:ext cx="2304256" cy="208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221087"/>
            <a:ext cx="2304256" cy="194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221088"/>
            <a:ext cx="2353298" cy="19442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332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704</TotalTime>
  <Words>540</Words>
  <Application>Microsoft Office PowerPoint</Application>
  <PresentationFormat>Экран (4:3)</PresentationFormat>
  <Paragraphs>76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Муниципальное дошкольное образовательное учреждение  «Детский сад Рябинка»</vt:lpstr>
      <vt:lpstr>Связная речь- это высшая форма речемыслительной деятельности, которая определяет уровень речевого и умственного развития ребенка </vt:lpstr>
      <vt:lpstr>Презентация PowerPoint</vt:lpstr>
      <vt:lpstr>Презентация PowerPoint</vt:lpstr>
      <vt:lpstr>Методическая литература</vt:lpstr>
      <vt:lpstr>Библиотека  художественной литературы</vt:lpstr>
      <vt:lpstr>Картотека игр на развитие связной речи</vt:lpstr>
      <vt:lpstr>Тематическое планирование</vt:lpstr>
      <vt:lpstr>Мнемотаблица</vt:lpstr>
      <vt:lpstr>Пример пересказа по мнемотаблице</vt:lpstr>
      <vt:lpstr>Фотофрагменты использования пособия «Колечки» при пересказе рассказа  К.Д. Ушинского «Четыре желания»</vt:lpstr>
      <vt:lpstr>Рассказ по серии сюжетных картин                                  с собственной предысторией – «Кормушка»</vt:lpstr>
      <vt:lpstr>Пример рассказа ребенка</vt:lpstr>
      <vt:lpstr>Рассказ с собственным продолжением Г.А. Скребицкого «Сказка о Весне»</vt:lpstr>
      <vt:lpstr>Дети фантазируют и озвучивают свои версии концовки сказки:</vt:lpstr>
      <vt:lpstr>Блок-схема к сказке «Бременские музыканты»</vt:lpstr>
      <vt:lpstr>Детские подсказки к рассказу В. Катаева «Грибы»</vt:lpstr>
      <vt:lpstr>Драматизация русской народной сказки «Лиса и журавль»</vt:lpstr>
      <vt:lpstr>Семейное чтение с последующим составлением наглядной модели к прочитанному произведению</vt:lpstr>
      <vt:lpstr>Сборник детских пересказов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дошкольное образовательное учреждение «Детский сад компенсирующего вида № 57</dc:title>
  <dc:creator>lenovo</dc:creator>
  <cp:lastModifiedBy>Ульяна</cp:lastModifiedBy>
  <cp:revision>34</cp:revision>
  <dcterms:created xsi:type="dcterms:W3CDTF">2021-03-19T09:19:37Z</dcterms:created>
  <dcterms:modified xsi:type="dcterms:W3CDTF">2022-03-15T20:41:42Z</dcterms:modified>
</cp:coreProperties>
</file>