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50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B504C-438E-440E-A379-0BCF92D5D20C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A04C-1F9A-40A1-9D4E-219DD6CA33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B504C-438E-440E-A379-0BCF92D5D20C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A04C-1F9A-40A1-9D4E-219DD6CA33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B504C-438E-440E-A379-0BCF92D5D20C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A04C-1F9A-40A1-9D4E-219DD6CA33B9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B504C-438E-440E-A379-0BCF92D5D20C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A04C-1F9A-40A1-9D4E-219DD6CA33B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B504C-438E-440E-A379-0BCF92D5D20C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A04C-1F9A-40A1-9D4E-219DD6CA33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B504C-438E-440E-A379-0BCF92D5D20C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A04C-1F9A-40A1-9D4E-219DD6CA33B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B504C-438E-440E-A379-0BCF92D5D20C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A04C-1F9A-40A1-9D4E-219DD6CA33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B504C-438E-440E-A379-0BCF92D5D20C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A04C-1F9A-40A1-9D4E-219DD6CA33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B504C-438E-440E-A379-0BCF92D5D20C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A04C-1F9A-40A1-9D4E-219DD6CA33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B504C-438E-440E-A379-0BCF92D5D20C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A04C-1F9A-40A1-9D4E-219DD6CA33B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B504C-438E-440E-A379-0BCF92D5D20C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A04C-1F9A-40A1-9D4E-219DD6CA33B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25B504C-438E-440E-A379-0BCF92D5D20C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232A04C-1F9A-40A1-9D4E-219DD6CA33B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Семинар-практикум «Особенности речевой работы на занятиях продуктивной деятельностью»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endParaRPr lang="ru-RU" sz="3200" dirty="0" smtClean="0"/>
          </a:p>
          <a:p>
            <a:pPr algn="r"/>
            <a:r>
              <a:rPr lang="ru-RU" sz="3200" dirty="0" smtClean="0"/>
              <a:t>учитель-логопед</a:t>
            </a:r>
          </a:p>
          <a:p>
            <a:pPr algn="r"/>
            <a:r>
              <a:rPr lang="ru-RU" sz="3200" dirty="0" smtClean="0"/>
              <a:t>Рожина У.В.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655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398"/>
            <a:ext cx="8784976" cy="63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19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052736"/>
            <a:ext cx="8280919" cy="5073427"/>
          </a:xfrm>
        </p:spPr>
        <p:txBody>
          <a:bodyPr>
            <a:normAutofit/>
          </a:bodyPr>
          <a:lstStyle/>
          <a:p>
            <a:r>
              <a:rPr lang="ru-RU" dirty="0"/>
              <a:t>Таким образом, благоприятными условиями для развития речи детей в продуктивной деятельности является:</a:t>
            </a:r>
          </a:p>
          <a:p>
            <a:r>
              <a:rPr lang="ru-RU" dirty="0"/>
              <a:t>• максимальное использование всех частей </a:t>
            </a:r>
            <a:r>
              <a:rPr lang="ru-RU" b="1" dirty="0"/>
              <a:t>занятия для активной речевой практики детей</a:t>
            </a:r>
            <a:r>
              <a:rPr lang="ru-RU" dirty="0"/>
              <a:t>;</a:t>
            </a:r>
          </a:p>
          <a:p>
            <a:r>
              <a:rPr lang="ru-RU" dirty="0"/>
              <a:t>• взаимопроникновения </a:t>
            </a:r>
            <a:r>
              <a:rPr lang="ru-RU" b="1" dirty="0"/>
              <a:t>речевой и продуктивной </a:t>
            </a:r>
            <a:r>
              <a:rPr lang="ru-RU" b="1" dirty="0" smtClean="0"/>
              <a:t>деятельности</a:t>
            </a:r>
            <a:r>
              <a:rPr lang="ru-RU" dirty="0"/>
              <a:t>.</a:t>
            </a:r>
            <a:endParaRPr lang="ru-RU" dirty="0" smtClean="0"/>
          </a:p>
          <a:p>
            <a:pPr algn="just"/>
            <a:r>
              <a:rPr lang="ru-RU" b="1" dirty="0" smtClean="0"/>
              <a:t>Работа </a:t>
            </a:r>
            <a:r>
              <a:rPr lang="ru-RU" b="1" dirty="0"/>
              <a:t>на занятиях продуктивной деятельностью</a:t>
            </a:r>
            <a:r>
              <a:rPr lang="ru-RU" dirty="0"/>
              <a:t>, построенная на данных </a:t>
            </a:r>
            <a:r>
              <a:rPr lang="ru-RU" dirty="0" smtClean="0"/>
              <a:t>принципах</a:t>
            </a:r>
            <a:r>
              <a:rPr lang="ru-RU" dirty="0"/>
              <a:t>, </a:t>
            </a:r>
            <a:r>
              <a:rPr lang="ru-RU" b="1" dirty="0"/>
              <a:t>способствует</a:t>
            </a:r>
            <a:r>
              <a:rPr lang="ru-RU" dirty="0"/>
              <a:t> накоплению в памяти детей конкретного фактического языкового материала для последующего его обобщения на других </a:t>
            </a:r>
            <a:r>
              <a:rPr lang="ru-RU" b="1" dirty="0"/>
              <a:t>занятиях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58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4176464" cy="290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542" y="332656"/>
            <a:ext cx="402029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606" y="3340968"/>
            <a:ext cx="425513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13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424936" cy="432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92696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Спасибо за внимание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31024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836712"/>
            <a:ext cx="7408333" cy="28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Речевая</a:t>
            </a:r>
            <a:r>
              <a:rPr lang="ru-RU" dirty="0"/>
              <a:t> готовность детей к обучению в школе определяется степенью овладения </a:t>
            </a:r>
            <a:r>
              <a:rPr lang="ru-RU" b="1" dirty="0"/>
              <a:t>речевыми </a:t>
            </a:r>
            <a:r>
              <a:rPr lang="ru-RU" b="1" dirty="0" smtClean="0"/>
              <a:t>навыками.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Во всех видах продуктивной деятельности : лепке, рисовании, конструировании, аппликации, ручном труде, — наряду с решением основных задач, можно успешно осуществлять развитие речи детей</a:t>
            </a:r>
          </a:p>
        </p:txBody>
      </p:sp>
      <p:pic>
        <p:nvPicPr>
          <p:cNvPr id="1026" name="Picture 2" descr="E:\логопедия\ВАЖНОЕ\hello_html_4948d8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88528"/>
            <a:ext cx="2613067" cy="195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логопедия\ВАЖНОЕ\0426b28f-0971-5154-88c1-233cc7c36707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931" y="4371316"/>
            <a:ext cx="2370336" cy="167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логопедия\ВАЖНОЕ\24f2067a48121a316468085cad0d8e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34083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8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418744"/>
            <a:ext cx="8352928" cy="345069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В специально организованной продуктивной деятельности возникают естественные благоприятные ситуации, способствующие проявлению речевой активности детей.</a:t>
            </a:r>
          </a:p>
          <a:p>
            <a:pPr algn="just"/>
            <a:r>
              <a:rPr lang="ru-RU" dirty="0" smtClean="0"/>
              <a:t>Для развития речи детей педагог может использовать следующие </a:t>
            </a:r>
            <a:r>
              <a:rPr lang="ru-RU" b="1" dirty="0" smtClean="0"/>
              <a:t>приемы</a:t>
            </a:r>
            <a:r>
              <a:rPr lang="ru-RU" dirty="0" smtClean="0"/>
              <a:t> на занятиях.</a:t>
            </a:r>
          </a:p>
          <a:p>
            <a:pPr algn="just"/>
            <a:r>
              <a:rPr lang="ru-RU" b="1" dirty="0" smtClean="0"/>
              <a:t>1.</a:t>
            </a:r>
            <a:r>
              <a:rPr lang="ru-RU" dirty="0" smtClean="0"/>
              <a:t> </a:t>
            </a:r>
            <a:r>
              <a:rPr lang="ru-RU" b="1" dirty="0"/>
              <a:t>Создание проблемной ситуации</a:t>
            </a:r>
            <a:r>
              <a:rPr lang="ru-RU" dirty="0"/>
              <a:t>, формирующей коммуникативную направленность речи. </a:t>
            </a:r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73016"/>
            <a:ext cx="5400600" cy="28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8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9" y="404664"/>
            <a:ext cx="7596832" cy="57214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/>
              <a:t>2.</a:t>
            </a:r>
            <a:r>
              <a:rPr lang="ru-RU" dirty="0" smtClean="0"/>
              <a:t> </a:t>
            </a:r>
            <a:r>
              <a:rPr lang="ru-RU" b="1" dirty="0" smtClean="0"/>
              <a:t>Отчет ребенка о том, что он приготовил к занятию</a:t>
            </a:r>
          </a:p>
          <a:p>
            <a:pPr marL="0" indent="0" algn="just">
              <a:buNone/>
            </a:pPr>
            <a:r>
              <a:rPr lang="ru-RU" dirty="0" smtClean="0"/>
              <a:t>(отработка интонации перечисления в предложениях с однородными членами).</a:t>
            </a:r>
          </a:p>
          <a:p>
            <a:pPr marL="0" indent="0" algn="just">
              <a:buNone/>
            </a:pPr>
            <a:r>
              <a:rPr lang="ru-RU" b="1" dirty="0"/>
              <a:t>3</a:t>
            </a:r>
            <a:r>
              <a:rPr lang="ru-RU" b="1" dirty="0" smtClean="0"/>
              <a:t>.Проговаривание детьми своих действий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b="1" dirty="0"/>
              <a:t>4</a:t>
            </a:r>
            <a:r>
              <a:rPr lang="ru-RU" dirty="0" smtClean="0"/>
              <a:t>. </a:t>
            </a:r>
            <a:r>
              <a:rPr lang="ru-RU" b="1" dirty="0"/>
              <a:t>Цель продуктивной деятельности обязательно должна называться дважды</a:t>
            </a:r>
            <a:r>
              <a:rPr lang="ru-RU" dirty="0"/>
              <a:t>: перед тем как дети начнут действовать и после завершения действия, как его результат. (Что мы будем делать? Что ты, Маша, будешь делать? </a:t>
            </a:r>
            <a:r>
              <a:rPr lang="ru-RU" dirty="0" smtClean="0"/>
              <a:t>) В </a:t>
            </a:r>
            <a:r>
              <a:rPr lang="ru-RU" dirty="0"/>
              <a:t>конце </a:t>
            </a:r>
            <a:r>
              <a:rPr lang="ru-RU" b="1" dirty="0"/>
              <a:t>занятия то же </a:t>
            </a:r>
            <a:r>
              <a:rPr lang="ru-RU" b="1" dirty="0" smtClean="0"/>
              <a:t>самое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7072"/>
            <a:ext cx="3456386" cy="230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77072"/>
            <a:ext cx="3177587" cy="230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6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620688"/>
            <a:ext cx="8352927" cy="55054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/>
              <a:t>5. Использование в речи большого числа приставочных глаголов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Можно проговаривать, </a:t>
            </a:r>
            <a:r>
              <a:rPr lang="ru-RU" u="sng" dirty="0"/>
              <a:t>что делают дети</a:t>
            </a:r>
            <a:r>
              <a:rPr lang="ru-RU" dirty="0"/>
              <a:t>: режут бумагу, отрезают уголок, вырезают круг, разрезают лист, надрезают по сгибу и т. д. </a:t>
            </a:r>
            <a:endParaRPr lang="ru-RU" dirty="0" smtClean="0"/>
          </a:p>
          <a:p>
            <a:pPr marL="0" indent="0" algn="just">
              <a:buNone/>
            </a:pPr>
            <a:r>
              <a:rPr lang="ru-RU" b="1" dirty="0" smtClean="0"/>
              <a:t>6</a:t>
            </a:r>
            <a:r>
              <a:rPr lang="ru-RU" b="1" dirty="0"/>
              <a:t>.</a:t>
            </a:r>
            <a:r>
              <a:rPr lang="ru-RU" b="1" i="1" dirty="0" smtClean="0"/>
              <a:t>«Дорисовывание</a:t>
            </a:r>
            <a:r>
              <a:rPr lang="ru-RU" b="1" i="1" dirty="0"/>
              <a:t>»</a:t>
            </a:r>
            <a:r>
              <a:rPr lang="ru-RU" b="1" dirty="0"/>
              <a:t> словами своей незаконченной работы —</a:t>
            </a:r>
            <a:r>
              <a:rPr lang="ru-RU" dirty="0"/>
              <a:t>, аппликации, постройки — действенный прием формирования мотива </a:t>
            </a:r>
            <a:r>
              <a:rPr lang="ru-RU" b="1" dirty="0"/>
              <a:t>речевого</a:t>
            </a:r>
            <a:r>
              <a:rPr lang="ru-RU" dirty="0"/>
              <a:t> высказывания и повод для связного высказывания творческого характера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181" y="4215649"/>
            <a:ext cx="3816424" cy="228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72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476672"/>
            <a:ext cx="7884864" cy="5649491"/>
          </a:xfrm>
        </p:spPr>
        <p:txBody>
          <a:bodyPr/>
          <a:lstStyle/>
          <a:p>
            <a:r>
              <a:rPr lang="ru-RU" dirty="0"/>
              <a:t>7. </a:t>
            </a:r>
            <a:r>
              <a:rPr lang="ru-RU" b="1" i="1" dirty="0"/>
              <a:t>«Похвалим работу товарища</a:t>
            </a:r>
            <a:r>
              <a:rPr lang="ru-RU" i="1" dirty="0"/>
              <a:t>»</a:t>
            </a:r>
            <a:r>
              <a:rPr lang="ru-RU" dirty="0"/>
              <a:t> — хороший прием для активизации в речи притяжательных прилагательных (На Сашином рисунке видны заячьи следы, для упражнения в подборе определений и образных выражений.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953" y="2348880"/>
            <a:ext cx="5760640" cy="420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1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5" y="404664"/>
            <a:ext cx="7812856" cy="5721499"/>
          </a:xfrm>
        </p:spPr>
        <p:txBody>
          <a:bodyPr>
            <a:normAutofit/>
          </a:bodyPr>
          <a:lstStyle/>
          <a:p>
            <a:r>
              <a:rPr lang="ru-RU" b="1" dirty="0"/>
              <a:t>8.</a:t>
            </a:r>
            <a:r>
              <a:rPr lang="ru-RU" b="1" i="1" dirty="0"/>
              <a:t>«Почемучки»</a:t>
            </a:r>
            <a:r>
              <a:rPr lang="ru-RU" b="1" dirty="0"/>
              <a:t> — закрепление умения задавать друг другу различные вопросы</a:t>
            </a:r>
            <a:r>
              <a:rPr lang="ru-RU" dirty="0"/>
              <a:t>, и каверзные в том числе, по поводу изображенного на рисунке или аппликации.</a:t>
            </a:r>
          </a:p>
          <a:p>
            <a:r>
              <a:rPr lang="ru-RU" dirty="0"/>
              <a:t>Вне занятий детские работы могут оставаться еще долгое время наглядной опорой для разнообразных речевых упражнений :</a:t>
            </a:r>
          </a:p>
          <a:p>
            <a:r>
              <a:rPr lang="ru-RU" dirty="0" smtClean="0"/>
              <a:t> </a:t>
            </a:r>
            <a:r>
              <a:rPr lang="ru-RU" dirty="0"/>
              <a:t>придумывание названия своей работе и работе товарища;</a:t>
            </a:r>
          </a:p>
          <a:p>
            <a:r>
              <a:rPr lang="ru-RU" dirty="0" smtClean="0"/>
              <a:t>сочинение </a:t>
            </a:r>
            <a:r>
              <a:rPr lang="ru-RU" dirty="0"/>
              <a:t>рассказа или сказки к своей работе;</a:t>
            </a:r>
          </a:p>
          <a:p>
            <a:r>
              <a:rPr lang="ru-RU" dirty="0" smtClean="0"/>
              <a:t> </a:t>
            </a:r>
            <a:r>
              <a:rPr lang="ru-RU" dirty="0"/>
              <a:t>разговор от лица изображенных живых и неживых объектов;</a:t>
            </a:r>
          </a:p>
          <a:p>
            <a:r>
              <a:rPr lang="ru-RU" dirty="0" smtClean="0"/>
              <a:t>сравнение </a:t>
            </a:r>
            <a:r>
              <a:rPr lang="ru-RU" dirty="0"/>
              <a:t>двух работ и т. 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7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476672"/>
            <a:ext cx="8568951" cy="6048672"/>
          </a:xfrm>
        </p:spPr>
        <p:txBody>
          <a:bodyPr>
            <a:normAutofit fontScale="92500"/>
          </a:bodyPr>
          <a:lstStyle/>
          <a:p>
            <a:r>
              <a:rPr lang="ru-RU" dirty="0"/>
              <a:t>В </a:t>
            </a:r>
            <a:r>
              <a:rPr lang="ru-RU" b="1" dirty="0"/>
              <a:t>продуктивных видах деятельности результативность речевой работы</a:t>
            </a:r>
            <a:r>
              <a:rPr lang="ru-RU" dirty="0"/>
              <a:t> </a:t>
            </a:r>
            <a:r>
              <a:rPr lang="ru-RU" u="sng" dirty="0"/>
              <a:t>многократно усиливается за счет</a:t>
            </a:r>
            <a:r>
              <a:rPr lang="ru-RU" dirty="0"/>
              <a:t>:</a:t>
            </a:r>
          </a:p>
          <a:p>
            <a:r>
              <a:rPr lang="ru-RU" dirty="0"/>
              <a:t>•опоры на эмоционально-интеллектуальный опыт детей, их собственные неповторимые ассоциации;</a:t>
            </a:r>
          </a:p>
          <a:p>
            <a:r>
              <a:rPr lang="ru-RU" dirty="0"/>
              <a:t>• необходимости выделять, воспринимать, воспроизводить определенные свойства и отношения предметов, выражать их в слове;</a:t>
            </a:r>
          </a:p>
          <a:p>
            <a:r>
              <a:rPr lang="ru-RU" dirty="0"/>
              <a:t>•ситуации субъективного переживания ребенком своей </a:t>
            </a:r>
            <a:r>
              <a:rPr lang="ru-RU" b="1" dirty="0"/>
              <a:t>деятельности</a:t>
            </a:r>
            <a:r>
              <a:rPr lang="ru-RU" dirty="0"/>
              <a:t>, от вынашивания замысла до конечного видимого результата;</a:t>
            </a:r>
          </a:p>
          <a:p>
            <a:r>
              <a:rPr lang="ru-RU" dirty="0"/>
              <a:t>•возможности создания проблемных ситуаций, проясняющих значения слов и побуждающих детей осуществлять выбор;</a:t>
            </a:r>
          </a:p>
          <a:p>
            <a:r>
              <a:rPr lang="ru-RU" dirty="0"/>
              <a:t>• возможности систематически практические действия детей сопровождать словесным обозначением пространственных отношений по вертикали </a:t>
            </a:r>
            <a:r>
              <a:rPr lang="ru-RU" i="1" dirty="0"/>
              <a:t>(внизу, наверху, под, над, на)</a:t>
            </a:r>
            <a:r>
              <a:rPr lang="ru-RU" dirty="0"/>
              <a:t> и по горизонтали </a:t>
            </a:r>
            <a:r>
              <a:rPr lang="ru-RU" i="1" dirty="0"/>
              <a:t>(рядом, около, справа, слева)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981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9" y="620688"/>
            <a:ext cx="7956872" cy="5505475"/>
          </a:xfrm>
        </p:spPr>
        <p:txBody>
          <a:bodyPr/>
          <a:lstStyle/>
          <a:p>
            <a:r>
              <a:rPr lang="ru-RU" dirty="0"/>
              <a:t>Успешному развитию связной речи, а также развитию воображения и творчества служат </a:t>
            </a:r>
            <a:r>
              <a:rPr lang="ru-RU" i="1" dirty="0"/>
              <a:t>«</a:t>
            </a:r>
            <a:r>
              <a:rPr lang="ru-RU" i="1" dirty="0" err="1"/>
              <a:t>Оригамские</a:t>
            </a:r>
            <a:r>
              <a:rPr lang="ru-RU" i="1" dirty="0"/>
              <a:t> сказки»</a:t>
            </a:r>
            <a:r>
              <a:rPr lang="ru-RU" dirty="0"/>
              <a:t>. Дети, делая поделки из бумаги, сначала вместе с педагогом, а затем самостоятельно придумывают сказку и в процессе </a:t>
            </a:r>
            <a:r>
              <a:rPr lang="ru-RU" b="1" dirty="0"/>
              <a:t>работы рассказывают ее</a:t>
            </a:r>
            <a:r>
              <a:rPr lang="ru-RU" dirty="0"/>
              <a:t>.</a:t>
            </a:r>
          </a:p>
          <a:p>
            <a:pPr algn="ctr"/>
            <a:r>
              <a:rPr lang="ru-RU" dirty="0" err="1"/>
              <a:t>Оригамская</a:t>
            </a:r>
            <a:r>
              <a:rPr lang="ru-RU" dirty="0"/>
              <a:t> сказка «ЛИСИЧКА»</a:t>
            </a:r>
          </a:p>
          <a:p>
            <a:pPr algn="ctr"/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6952"/>
            <a:ext cx="705678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75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136</TotalTime>
  <Words>138</Words>
  <Application>Microsoft Office PowerPoint</Application>
  <PresentationFormat>Экран (4:3)</PresentationFormat>
  <Paragraphs>37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Волна</vt:lpstr>
      <vt:lpstr>Семинар-практикум «Особенности речевой работы на занятиях продуктивной деятельностью»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Семинар-практикум «Особенности речевой работы на занятиях продуктивной деятельностью</dc:title>
  <dc:creator>Ульяна</dc:creator>
  <cp:lastModifiedBy>Ульяна</cp:lastModifiedBy>
  <cp:revision>12</cp:revision>
  <dcterms:created xsi:type="dcterms:W3CDTF">2022-02-17T18:33:35Z</dcterms:created>
  <dcterms:modified xsi:type="dcterms:W3CDTF">2022-02-17T20:50:18Z</dcterms:modified>
</cp:coreProperties>
</file>